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006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34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13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42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69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82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133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79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84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183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27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138A9-06B1-499D-BF4E-AD054F572EF6}" type="datetimeFigureOut">
              <a:rPr lang="it-IT" smtClean="0"/>
              <a:t>15/12/2020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6226-4F08-4BAF-B725-36BCE7852F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94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6975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it-IT" sz="3600" b="1" dirty="0" smtClean="0"/>
              <a:t>L’energia per la contrazione muscolare si ottiene attraverso 3 meccanismi fisiologici.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14163"/>
            <a:ext cx="6146800" cy="3292475"/>
          </a:xfrm>
        </p:spPr>
        <p:txBody>
          <a:bodyPr>
            <a:normAutofit/>
          </a:bodyPr>
          <a:lstStyle/>
          <a:p>
            <a:r>
              <a:rPr lang="it-IT" sz="2400" dirty="0" smtClean="0">
                <a:latin typeface="+mj-lt"/>
              </a:rPr>
              <a:t>L’energia </a:t>
            </a:r>
            <a:r>
              <a:rPr lang="it-IT" sz="2400" dirty="0">
                <a:latin typeface="+mj-lt"/>
              </a:rPr>
              <a:t>per la contrazione è fornita </a:t>
            </a:r>
            <a:r>
              <a:rPr lang="it-IT" sz="2400" dirty="0" smtClean="0">
                <a:latin typeface="+mj-lt"/>
              </a:rPr>
              <a:t>dall’</a:t>
            </a:r>
            <a:r>
              <a:rPr lang="it-IT" sz="2400" u="sng" dirty="0" smtClean="0">
                <a:solidFill>
                  <a:srgbClr val="FF0000"/>
                </a:solidFill>
                <a:latin typeface="+mj-lt"/>
              </a:rPr>
              <a:t>ATP</a:t>
            </a:r>
            <a:r>
              <a:rPr lang="it-IT" sz="2400" dirty="0" smtClean="0">
                <a:latin typeface="+mj-lt"/>
              </a:rPr>
              <a:t>. Le </a:t>
            </a:r>
            <a:r>
              <a:rPr lang="it-IT" sz="2400" dirty="0">
                <a:latin typeface="+mj-lt"/>
              </a:rPr>
              <a:t>cellule producono ATP attraverso tre processi: </a:t>
            </a:r>
            <a:endParaRPr lang="it-IT" sz="2400" dirty="0" smtClean="0">
              <a:latin typeface="+mj-lt"/>
            </a:endParaRPr>
          </a:p>
          <a:p>
            <a:pPr marL="0" indent="0">
              <a:buNone/>
            </a:pPr>
            <a:endParaRPr lang="it-IT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ATP-</a:t>
            </a:r>
            <a:r>
              <a:rPr lang="it-IT" dirty="0" err="1" smtClean="0"/>
              <a:t>PCr</a:t>
            </a:r>
            <a:r>
              <a:rPr lang="it-IT" dirty="0" smtClean="0"/>
              <a:t>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i="1" dirty="0" smtClean="0">
                <a:solidFill>
                  <a:srgbClr val="0070C0"/>
                </a:solidFill>
              </a:rPr>
              <a:t>ANAEROBICO</a:t>
            </a:r>
            <a:r>
              <a:rPr lang="it-IT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/>
              <a:t>G</a:t>
            </a:r>
            <a:r>
              <a:rPr lang="it-IT" dirty="0" smtClean="0"/>
              <a:t>licolitico </a:t>
            </a:r>
            <a:r>
              <a:rPr lang="it-IT" dirty="0" err="1" smtClean="0"/>
              <a:t>lattacido</a:t>
            </a:r>
            <a:r>
              <a:rPr lang="it-IT" dirty="0"/>
              <a:t>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i="1" dirty="0" smtClean="0">
                <a:solidFill>
                  <a:srgbClr val="0070C0"/>
                </a:solidFill>
              </a:rPr>
              <a:t>ANAEROBICO</a:t>
            </a:r>
            <a:r>
              <a:rPr lang="it-IT" i="1" dirty="0" smtClean="0"/>
              <a:t> </a:t>
            </a:r>
            <a:endParaRPr lang="it-IT" i="1" dirty="0"/>
          </a:p>
          <a:p>
            <a:pPr marL="514350" indent="-514350">
              <a:buFont typeface="+mj-lt"/>
              <a:buAutoNum type="arabicPeriod"/>
            </a:pPr>
            <a:r>
              <a:rPr lang="it-IT" dirty="0" smtClean="0"/>
              <a:t>Ossidativo</a:t>
            </a:r>
            <a:r>
              <a:rPr lang="it-IT" dirty="0"/>
              <a:t>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i="1" dirty="0" smtClean="0">
                <a:solidFill>
                  <a:srgbClr val="0070C0"/>
                </a:solidFill>
              </a:rPr>
              <a:t>AEROBICO</a:t>
            </a:r>
            <a:r>
              <a:rPr lang="it-IT" dirty="0" smtClean="0"/>
              <a:t> </a:t>
            </a:r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38200" y="5840064"/>
            <a:ext cx="109601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it-IT" sz="2400" b="1" i="1" u="sng" dirty="0">
                <a:solidFill>
                  <a:prstClr val="black"/>
                </a:solidFill>
                <a:latin typeface="+mj-lt"/>
              </a:rPr>
              <a:t>Il muscolo può utilizzare tutti e tre i sistemi energetici o privilegiarne uno </a:t>
            </a:r>
            <a:endParaRPr lang="it-IT" sz="2400" i="1" u="sng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0" y="1814163"/>
            <a:ext cx="4622800" cy="392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81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9500" y="262235"/>
            <a:ext cx="10134600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just"/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L’International Society of Sports </a:t>
            </a:r>
            <a:r>
              <a:rPr lang="it-IT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Nutrition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suggerisce di calcolare il fabbisogno energetico sulla base del livello di attività fisica e del peso corporeo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1270654"/>
            <a:ext cx="10134600" cy="541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2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774700"/>
            <a:ext cx="5232400" cy="5092700"/>
          </a:xfrm>
          <a:prstGeom prst="rect">
            <a:avLst/>
          </a:prstGeom>
        </p:spPr>
      </p:pic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48300" y="774700"/>
            <a:ext cx="6451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570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9500" y="262235"/>
            <a:ext cx="1013460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n-ea"/>
                <a:cs typeface="+mn-cs"/>
              </a:rPr>
              <a:t>Raccomandazioni ed evidenze empiriche </a:t>
            </a:r>
            <a:endParaRPr kumimoji="0" lang="it-IT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/>
          </p:nvPr>
        </p:nvGraphicFramePr>
        <p:xfrm>
          <a:off x="2082800" y="1170039"/>
          <a:ext cx="8127999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53493283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5913320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62785242"/>
                    </a:ext>
                  </a:extLst>
                </a:gridCol>
              </a:tblGrid>
              <a:tr h="877124">
                <a:tc>
                  <a:txBody>
                    <a:bodyPr/>
                    <a:lstStyle/>
                    <a:p>
                      <a:pPr algn="ctr"/>
                      <a:endParaRPr lang="it-IT" sz="2000" dirty="0" smtClean="0"/>
                    </a:p>
                    <a:p>
                      <a:pPr algn="ctr"/>
                      <a:r>
                        <a:rPr lang="it-IT" sz="2000" dirty="0" smtClean="0"/>
                        <a:t>PROTEINE</a:t>
                      </a:r>
                    </a:p>
                    <a:p>
                      <a:pPr algn="ctr"/>
                      <a:endParaRPr lang="it-I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 smtClean="0"/>
                    </a:p>
                    <a:p>
                      <a:pPr algn="ctr"/>
                      <a:r>
                        <a:rPr lang="it-IT" sz="2000" dirty="0" smtClean="0"/>
                        <a:t>CARBOIDRATI</a:t>
                      </a:r>
                      <a:r>
                        <a:rPr lang="it-IT" sz="2000" baseline="0" dirty="0" smtClean="0"/>
                        <a:t> </a:t>
                      </a:r>
                      <a:endParaRPr lang="it-I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000" dirty="0" smtClean="0"/>
                    </a:p>
                    <a:p>
                      <a:pPr algn="ctr"/>
                      <a:r>
                        <a:rPr lang="it-IT" sz="2000" dirty="0" smtClean="0"/>
                        <a:t>GRASSI</a:t>
                      </a:r>
                      <a:endParaRPr lang="it-IT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783627"/>
                  </a:ext>
                </a:extLst>
              </a:tr>
              <a:tr h="692709"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sz="2000" i="0" dirty="0" smtClean="0">
                          <a:latin typeface="Agency FB" panose="020B0503020202020204" pitchFamily="34" charset="0"/>
                        </a:rPr>
                        <a:t>1,6 – 2,2 g/Kg BW/die</a:t>
                      </a:r>
                    </a:p>
                    <a:p>
                      <a:pPr algn="ctr"/>
                      <a:r>
                        <a:rPr lang="it-IT" sz="1600" b="1" i="1" dirty="0" smtClean="0"/>
                        <a:t>IN NORMOCALORICA</a:t>
                      </a:r>
                    </a:p>
                    <a:p>
                      <a:pPr algn="ctr"/>
                      <a:endParaRPr lang="it-IT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5 – 8 g/Kg BW/die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FUNZIONE DELLA SPECIALITA’: VELOCITA’, SALTI, LANCI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0,9 – 1,1 g/Kg BW/die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(25-30% TDEE)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NORMOCALORICA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664645"/>
                  </a:ext>
                </a:extLst>
              </a:tr>
              <a:tr h="6927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gency FB" panose="020B0503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2,3 – 3 g/Kg BW/die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IPOCALORICA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8 – 10 g/Kg BW/die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FUNZIONE DELLA SPECIALITA’: MEZZOFONDO, MARCIA, MARATONA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0,2 – 0,4 g/Kg BW/die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(15-20% TDEE)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IPOCALORICA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836794"/>
                  </a:ext>
                </a:extLst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978926" y="5377218"/>
            <a:ext cx="8366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*Riferimenti ad atleti ad attività intensa: allenamenti da 2-3 ore per 5-6 sessioni settimanali</a:t>
            </a:r>
            <a:endParaRPr kumimoji="0" lang="it-IT" sz="16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83228" y="6114197"/>
            <a:ext cx="10727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Edoardo Tacconi –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Gamal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Soliman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it-IT" sz="16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300 INVICTUS Alimentazione per allievi e competitor,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projectInvictus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2019 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6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3968" y="214299"/>
            <a:ext cx="8229600" cy="1143000"/>
          </a:xfrm>
        </p:spPr>
        <p:txBody>
          <a:bodyPr/>
          <a:lstStyle/>
          <a:p>
            <a:pPr algn="ctr"/>
            <a:r>
              <a:rPr lang="it-IT" b="1" i="1" dirty="0" smtClean="0"/>
              <a:t>DIETA E PRESTAZIONE</a:t>
            </a:r>
            <a:endParaRPr lang="it-IT" b="1" i="1" dirty="0"/>
          </a:p>
        </p:txBody>
      </p:sp>
      <p:pic>
        <p:nvPicPr>
          <p:cNvPr id="4" name="Segnaposto contenuto 3" descr="athle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66000" y="2870200"/>
            <a:ext cx="3812431" cy="2413000"/>
          </a:xfrm>
        </p:spPr>
      </p:pic>
      <p:sp>
        <p:nvSpPr>
          <p:cNvPr id="7" name="Rettangolo 6"/>
          <p:cNvSpPr/>
          <p:nvPr/>
        </p:nvSpPr>
        <p:spPr>
          <a:xfrm>
            <a:off x="995298" y="1550651"/>
            <a:ext cx="56802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it-IT" sz="2400" i="1" u="sng" dirty="0">
                <a:latin typeface="+mj-lt"/>
              </a:rPr>
              <a:t>Per avere una buona performance bisogna</a:t>
            </a:r>
            <a:r>
              <a:rPr lang="it-IT" sz="2400" i="1" dirty="0"/>
              <a:t>:</a:t>
            </a:r>
          </a:p>
        </p:txBody>
      </p:sp>
      <p:sp>
        <p:nvSpPr>
          <p:cNvPr id="8" name="Rettangolo 7"/>
          <p:cNvSpPr/>
          <p:nvPr/>
        </p:nvSpPr>
        <p:spPr>
          <a:xfrm>
            <a:off x="995298" y="2205668"/>
            <a:ext cx="55706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it-IT" sz="2400" dirty="0" smtClean="0">
                <a:latin typeface="+mj-lt"/>
              </a:rPr>
              <a:t>Avere </a:t>
            </a:r>
            <a:r>
              <a:rPr lang="it-IT" sz="2400" dirty="0">
                <a:latin typeface="+mj-lt"/>
              </a:rPr>
              <a:t>un </a:t>
            </a:r>
            <a:r>
              <a:rPr lang="it-IT" sz="2400" i="1" dirty="0">
                <a:latin typeface="+mj-lt"/>
              </a:rPr>
              <a:t>rapporto massa magra/massa grassa</a:t>
            </a:r>
            <a:r>
              <a:rPr lang="it-IT" sz="2400" dirty="0">
                <a:latin typeface="+mj-lt"/>
              </a:rPr>
              <a:t> adeguato </a:t>
            </a:r>
            <a:r>
              <a:rPr lang="it-IT" sz="2400" dirty="0" smtClean="0">
                <a:latin typeface="+mj-lt"/>
              </a:rPr>
              <a:t>e funzionale.</a:t>
            </a:r>
          </a:p>
          <a:p>
            <a:pPr marL="342900" indent="-342900">
              <a:buFont typeface="+mj-lt"/>
              <a:buAutoNum type="arabicParenR"/>
            </a:pPr>
            <a:endParaRPr lang="it-IT" sz="2400" dirty="0">
              <a:latin typeface="+mj-lt"/>
            </a:endParaRPr>
          </a:p>
          <a:p>
            <a:pPr marL="342900" indent="-342900">
              <a:buFont typeface="+mj-lt"/>
              <a:buAutoNum type="arabicParenR"/>
            </a:pPr>
            <a:r>
              <a:rPr lang="it-IT" sz="2400" dirty="0" smtClean="0">
                <a:latin typeface="+mj-lt"/>
              </a:rPr>
              <a:t>Aver un </a:t>
            </a:r>
            <a:r>
              <a:rPr lang="it-IT" sz="2400" i="1" dirty="0" smtClean="0">
                <a:latin typeface="+mj-lt"/>
              </a:rPr>
              <a:t>adeguato introito calorico </a:t>
            </a:r>
            <a:r>
              <a:rPr lang="it-IT" sz="2400" dirty="0" smtClean="0">
                <a:latin typeface="+mj-lt"/>
              </a:rPr>
              <a:t>(Sport specifico, Soggetto specifico).</a:t>
            </a:r>
            <a:endParaRPr lang="it-IT" sz="2400" dirty="0">
              <a:latin typeface="+mj-lt"/>
            </a:endParaRPr>
          </a:p>
          <a:p>
            <a:pPr marL="342900" indent="-342900">
              <a:buFont typeface="+mj-lt"/>
              <a:buAutoNum type="arabicParenR"/>
            </a:pPr>
            <a:endParaRPr lang="it-IT" sz="2400" dirty="0">
              <a:latin typeface="+mj-lt"/>
            </a:endParaRPr>
          </a:p>
          <a:p>
            <a:pPr marL="342900" indent="-342900">
              <a:buFont typeface="+mj-lt"/>
              <a:buAutoNum type="arabicParenR"/>
            </a:pPr>
            <a:r>
              <a:rPr lang="it-IT" sz="2400" dirty="0" smtClean="0">
                <a:latin typeface="+mj-lt"/>
              </a:rPr>
              <a:t>Avere </a:t>
            </a:r>
            <a:r>
              <a:rPr lang="it-IT" sz="2400" dirty="0">
                <a:latin typeface="+mj-lt"/>
              </a:rPr>
              <a:t>un corretto </a:t>
            </a:r>
            <a:r>
              <a:rPr lang="it-IT" sz="2400" i="1" dirty="0">
                <a:latin typeface="+mj-lt"/>
              </a:rPr>
              <a:t>rapporto </a:t>
            </a:r>
            <a:r>
              <a:rPr lang="it-IT" sz="2400" i="1" dirty="0" smtClean="0">
                <a:latin typeface="+mj-lt"/>
              </a:rPr>
              <a:t>macronutrienti/kg.</a:t>
            </a:r>
          </a:p>
          <a:p>
            <a:pPr marL="342900" indent="-342900">
              <a:buFont typeface="+mj-lt"/>
              <a:buAutoNum type="arabicParenR"/>
            </a:pPr>
            <a:endParaRPr lang="it-IT" sz="2400" dirty="0" smtClean="0">
              <a:latin typeface="+mj-lt"/>
            </a:endParaRPr>
          </a:p>
          <a:p>
            <a:pPr marL="342900" indent="-342900">
              <a:buFont typeface="+mj-lt"/>
              <a:buAutoNum type="arabicParenR"/>
            </a:pPr>
            <a:r>
              <a:rPr lang="it-IT" sz="2400" dirty="0" smtClean="0">
                <a:latin typeface="+mj-lt"/>
              </a:rPr>
              <a:t>Avere un corretto rapporto Peso/Potenza (Sport specifico)</a:t>
            </a:r>
            <a:endParaRPr lang="it-IT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889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3750" y="12700"/>
            <a:ext cx="10464800" cy="1143000"/>
          </a:xfrm>
        </p:spPr>
        <p:txBody>
          <a:bodyPr>
            <a:normAutofit/>
          </a:bodyPr>
          <a:lstStyle/>
          <a:p>
            <a:r>
              <a:rPr lang="it-IT" sz="2800" i="1" dirty="0"/>
              <a:t>UNA SUDDIVISIONE SEMPLICISSIMA E FLESSIBILE DEI </a:t>
            </a:r>
            <a:r>
              <a:rPr lang="it-IT" sz="2800" b="1" i="1" dirty="0"/>
              <a:t>MACRONUTRIENTI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990600" y="1404244"/>
            <a:ext cx="100711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+mj-lt"/>
              </a:rPr>
              <a:t>Per 100 grammi di prodotto EDIBILE abbiamo indicativamente:  </a:t>
            </a:r>
            <a:r>
              <a:rPr lang="it-IT" dirty="0">
                <a:latin typeface="+mj-lt"/>
              </a:rPr>
              <a:t>  </a:t>
            </a:r>
          </a:p>
          <a:p>
            <a:pPr algn="just"/>
            <a:r>
              <a:rPr lang="it-IT" dirty="0">
                <a:latin typeface="+mj-lt"/>
              </a:rPr>
              <a:t>  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PROTEICI</a:t>
            </a: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it-IT" dirty="0">
              <a:latin typeface="+mj-lt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Carne, pesce, albume d’uovo, alimenti </a:t>
            </a:r>
            <a:r>
              <a:rPr lang="it-IT" dirty="0">
                <a:latin typeface="+mj-lt"/>
              </a:rPr>
              <a:t>vegani (tofu, </a:t>
            </a:r>
            <a:r>
              <a:rPr lang="it-IT" dirty="0" err="1">
                <a:latin typeface="+mj-lt"/>
              </a:rPr>
              <a:t>tempeh</a:t>
            </a:r>
            <a:r>
              <a:rPr lang="it-IT" dirty="0">
                <a:latin typeface="+mj-lt"/>
              </a:rPr>
              <a:t>, </a:t>
            </a:r>
            <a:r>
              <a:rPr lang="it-IT" dirty="0" err="1">
                <a:latin typeface="+mj-lt"/>
              </a:rPr>
              <a:t>seitan</a:t>
            </a:r>
            <a:r>
              <a:rPr lang="it-IT" dirty="0">
                <a:latin typeface="+mj-lt"/>
              </a:rPr>
              <a:t>...): </a:t>
            </a:r>
            <a:r>
              <a:rPr lang="it-IT" b="1" i="1" u="sng" dirty="0" smtClean="0">
                <a:latin typeface="+mj-lt"/>
              </a:rPr>
              <a:t>20-30g </a:t>
            </a:r>
            <a:r>
              <a:rPr lang="it-IT" b="1" i="1" u="sng" dirty="0">
                <a:latin typeface="+mj-lt"/>
              </a:rPr>
              <a:t>di proteine e </a:t>
            </a:r>
            <a:r>
              <a:rPr lang="it-IT" b="1" i="1" u="sng" dirty="0" smtClean="0">
                <a:latin typeface="+mj-lt"/>
              </a:rPr>
              <a:t>1-5 </a:t>
            </a:r>
            <a:r>
              <a:rPr lang="it-IT" b="1" i="1" u="sng" dirty="0">
                <a:latin typeface="+mj-lt"/>
              </a:rPr>
              <a:t>g di grassi</a:t>
            </a:r>
            <a:r>
              <a:rPr lang="it-IT" i="1" u="sng" dirty="0">
                <a:latin typeface="+mj-lt"/>
              </a:rPr>
              <a:t> 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b="1" dirty="0" smtClean="0">
                <a:latin typeface="+mj-lt"/>
              </a:rPr>
              <a:t> CIRCA 100-200 </a:t>
            </a:r>
            <a:r>
              <a:rPr lang="it-IT" b="1" dirty="0">
                <a:latin typeface="+mj-lt"/>
              </a:rPr>
              <a:t>Kcal ogni 100g di prodotto</a:t>
            </a:r>
          </a:p>
          <a:p>
            <a:pPr algn="just"/>
            <a:endParaRPr lang="it-IT" b="1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GLUCIDICI (CARBOIDRATI</a:t>
            </a:r>
            <a:r>
              <a:rPr lang="it-IT" b="1" i="1" u="sng" dirty="0">
                <a:solidFill>
                  <a:srgbClr val="FF0000"/>
                </a:solidFill>
                <a:latin typeface="+mj-lt"/>
              </a:rPr>
              <a:t>)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+mj-lt"/>
              </a:rPr>
              <a:t>Pane, pasta, </a:t>
            </a:r>
            <a:r>
              <a:rPr lang="it-IT" dirty="0" smtClean="0">
                <a:latin typeface="+mj-lt"/>
              </a:rPr>
              <a:t>cereali, </a:t>
            </a:r>
            <a:r>
              <a:rPr lang="it-IT" dirty="0" err="1" smtClean="0">
                <a:latin typeface="+mj-lt"/>
              </a:rPr>
              <a:t>pseudocereali</a:t>
            </a:r>
            <a:r>
              <a:rPr lang="it-IT" dirty="0" smtClean="0">
                <a:latin typeface="+mj-lt"/>
              </a:rPr>
              <a:t>, fette </a:t>
            </a:r>
            <a:r>
              <a:rPr lang="it-IT" dirty="0">
                <a:latin typeface="+mj-lt"/>
              </a:rPr>
              <a:t>biscottate, polenta, orzo, mais, gallette, farro, </a:t>
            </a:r>
            <a:r>
              <a:rPr lang="it-IT" dirty="0" smtClean="0">
                <a:latin typeface="+mj-lt"/>
              </a:rPr>
              <a:t>pane, </a:t>
            </a:r>
            <a:r>
              <a:rPr lang="it-IT" dirty="0">
                <a:latin typeface="+mj-lt"/>
              </a:rPr>
              <a:t>riso, </a:t>
            </a:r>
            <a:r>
              <a:rPr lang="it-IT" dirty="0" err="1">
                <a:latin typeface="+mj-lt"/>
              </a:rPr>
              <a:t>kamut</a:t>
            </a:r>
            <a:r>
              <a:rPr lang="it-IT" dirty="0">
                <a:latin typeface="+mj-lt"/>
              </a:rPr>
              <a:t>: </a:t>
            </a:r>
            <a:r>
              <a:rPr lang="it-IT" b="1" i="1" u="sng" dirty="0" smtClean="0">
                <a:latin typeface="+mj-lt"/>
              </a:rPr>
              <a:t>65-80g </a:t>
            </a:r>
            <a:r>
              <a:rPr lang="it-IT" b="1" i="1" u="sng" dirty="0">
                <a:latin typeface="+mj-lt"/>
              </a:rPr>
              <a:t>di carboidrati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>
                <a:latin typeface="+mj-lt"/>
              </a:rPr>
              <a:t>Patate e gnocchi: </a:t>
            </a:r>
            <a:r>
              <a:rPr lang="it-IT" b="1" i="1" u="sng" dirty="0" smtClean="0">
                <a:latin typeface="+mj-lt"/>
              </a:rPr>
              <a:t>20-30 </a:t>
            </a:r>
            <a:r>
              <a:rPr lang="it-IT" b="1" i="1" u="sng" dirty="0">
                <a:latin typeface="+mj-lt"/>
              </a:rPr>
              <a:t>g di carboidrati</a:t>
            </a:r>
            <a:endParaRPr lang="it-IT" i="1" u="sng" dirty="0">
              <a:latin typeface="+mj-lt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it-IT" b="1" dirty="0">
                <a:latin typeface="+mj-lt"/>
              </a:rPr>
              <a:t>CIRCA </a:t>
            </a:r>
            <a:r>
              <a:rPr lang="it-IT" b="1" dirty="0" smtClean="0">
                <a:latin typeface="+mj-lt"/>
              </a:rPr>
              <a:t>300-350 </a:t>
            </a:r>
            <a:r>
              <a:rPr lang="it-IT" b="1" dirty="0">
                <a:latin typeface="+mj-lt"/>
              </a:rPr>
              <a:t>Kcal ogni 100g di prodotto</a:t>
            </a:r>
          </a:p>
          <a:p>
            <a:pPr algn="just">
              <a:buFont typeface="Wingdings" pitchFamily="2" charset="2"/>
              <a:buChar char="v"/>
            </a:pPr>
            <a:endParaRPr lang="it-IT" b="1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LIPIDICI (GRASSI</a:t>
            </a:r>
            <a:r>
              <a:rPr lang="it-IT" b="1" i="1" u="sng" dirty="0">
                <a:solidFill>
                  <a:srgbClr val="FF0000"/>
                </a:solidFill>
                <a:latin typeface="+mj-lt"/>
              </a:rPr>
              <a:t>)</a:t>
            </a:r>
            <a:r>
              <a:rPr lang="it-IT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+mj-lt"/>
              </a:rPr>
              <a:t>Olio, burro, frutta secca, maionese, panna, mascarpone, pesto, cioccolato </a:t>
            </a:r>
            <a:r>
              <a:rPr lang="it-IT" dirty="0" smtClean="0">
                <a:latin typeface="+mj-lt"/>
              </a:rPr>
              <a:t>fondente: </a:t>
            </a:r>
            <a:r>
              <a:rPr lang="it-IT" b="1" i="1" u="sng" dirty="0">
                <a:latin typeface="+mj-lt"/>
              </a:rPr>
              <a:t>5</a:t>
            </a:r>
            <a:r>
              <a:rPr lang="it-IT" b="1" i="1" u="sng" dirty="0" smtClean="0">
                <a:latin typeface="+mj-lt"/>
              </a:rPr>
              <a:t>0-80g </a:t>
            </a:r>
            <a:r>
              <a:rPr lang="it-IT" b="1" i="1" u="sng" dirty="0">
                <a:latin typeface="+mj-lt"/>
              </a:rPr>
              <a:t>di grassi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+mj-lt"/>
              </a:rPr>
              <a:t>1 cucchiaio da minestra di olio:</a:t>
            </a:r>
            <a:r>
              <a:rPr lang="it-IT" b="1" dirty="0">
                <a:latin typeface="+mj-lt"/>
              </a:rPr>
              <a:t> </a:t>
            </a:r>
            <a:r>
              <a:rPr lang="it-IT" b="1" i="1" u="sng" dirty="0">
                <a:latin typeface="+mj-lt"/>
              </a:rPr>
              <a:t>10g di grassi 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b="1" dirty="0">
                <a:latin typeface="+mj-lt"/>
              </a:rPr>
              <a:t>CIRCA </a:t>
            </a:r>
            <a:r>
              <a:rPr lang="it-IT" b="1" dirty="0" smtClean="0">
                <a:latin typeface="+mj-lt"/>
              </a:rPr>
              <a:t>600-700 </a:t>
            </a:r>
            <a:r>
              <a:rPr lang="it-IT" b="1" dirty="0">
                <a:latin typeface="+mj-lt"/>
              </a:rPr>
              <a:t>Kcal ogni 100g di prodotto</a:t>
            </a:r>
            <a:r>
              <a:rPr lang="it-IT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454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03300" y="908944"/>
            <a:ext cx="1041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PROTEOGLUCIDICI</a:t>
            </a:r>
            <a:r>
              <a:rPr lang="it-IT" b="1" i="1" u="sng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it-IT" b="1" i="1" u="sng" dirty="0" smtClean="0">
                <a:latin typeface="+mj-lt"/>
              </a:rPr>
              <a:t>(PROTEINE + CARBOIDRATI)</a:t>
            </a:r>
            <a:endParaRPr lang="it-IT" dirty="0" smtClean="0">
              <a:latin typeface="+mj-lt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Latte, yogurt magri, legumi(da pesare cotti): </a:t>
            </a:r>
            <a:r>
              <a:rPr lang="it-IT" b="1" i="1" u="sng" dirty="0" smtClean="0">
                <a:latin typeface="+mj-lt"/>
              </a:rPr>
              <a:t>5-10g di proteine e 10-15g di carboidrati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b="1" dirty="0" smtClean="0">
                <a:latin typeface="+mj-lt"/>
              </a:rPr>
              <a:t> CIRCA 100 Kcal ogni 100g di prodotto</a:t>
            </a:r>
            <a:r>
              <a:rPr lang="it-IT" dirty="0" smtClean="0">
                <a:latin typeface="+mj-lt"/>
              </a:rPr>
              <a:t> </a:t>
            </a:r>
          </a:p>
          <a:p>
            <a:pPr algn="just"/>
            <a:endParaRPr lang="it-IT" dirty="0" smtClean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PROTEOLIPIDICI</a:t>
            </a: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it-IT" b="1" i="1" u="sng" dirty="0" smtClean="0">
                <a:latin typeface="+mj-lt"/>
              </a:rPr>
              <a:t>(PROTEINE + GRASSI)</a:t>
            </a:r>
            <a:endParaRPr lang="it-IT" dirty="0" smtClean="0">
              <a:latin typeface="+mj-lt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Formaggi (molli e duri): </a:t>
            </a:r>
            <a:r>
              <a:rPr lang="it-IT" b="1" i="1" u="sng" dirty="0" smtClean="0">
                <a:latin typeface="+mj-lt"/>
              </a:rPr>
              <a:t>20-30g di proteine e 20-30g di grassi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t-IT" dirty="0" smtClean="0">
                <a:latin typeface="+mj-lt"/>
              </a:rPr>
              <a:t>Uova: </a:t>
            </a:r>
            <a:r>
              <a:rPr lang="it-IT" b="1" i="1" u="sng" dirty="0" smtClean="0">
                <a:latin typeface="+mj-lt"/>
              </a:rPr>
              <a:t>5-6g di proteine e 5g di grassi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b="1" dirty="0" smtClean="0">
                <a:latin typeface="+mj-lt"/>
              </a:rPr>
              <a:t> CIRCA 350-400 Kcal ogni 100g di prodotto (100 Kcal per le uova)</a:t>
            </a:r>
          </a:p>
          <a:p>
            <a:pPr lvl="1" algn="just"/>
            <a:endParaRPr lang="it-IT" b="1" dirty="0" smtClean="0">
              <a:latin typeface="+mj-lt"/>
            </a:endParaRPr>
          </a:p>
          <a:p>
            <a:pPr algn="just"/>
            <a:endParaRPr lang="it-IT" dirty="0" smtClean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..e poi ... di nuovo: </a:t>
            </a: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Alimenti </a:t>
            </a:r>
            <a:r>
              <a:rPr lang="it-IT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GLUCIDICI</a:t>
            </a:r>
          </a:p>
          <a:p>
            <a:pPr algn="just"/>
            <a:endParaRPr lang="it-IT" b="1" i="1" u="sng" dirty="0" smtClean="0">
              <a:solidFill>
                <a:srgbClr val="FF0000"/>
              </a:solidFill>
              <a:latin typeface="+mj-lt"/>
            </a:endParaRPr>
          </a:p>
          <a:p>
            <a:pPr marL="788988" lvl="2" algn="just">
              <a:buFont typeface="Wingdings" pitchFamily="2" charset="2"/>
              <a:buChar char="Ø"/>
            </a:pP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FRUTTA</a:t>
            </a:r>
            <a:r>
              <a:rPr lang="it-IT" dirty="0" smtClean="0">
                <a:latin typeface="+mj-lt"/>
              </a:rPr>
              <a:t>: </a:t>
            </a:r>
            <a:r>
              <a:rPr lang="it-IT" b="1" i="1" u="sng" dirty="0" smtClean="0">
                <a:latin typeface="+mj-lt"/>
              </a:rPr>
              <a:t>20-25g di carboidrati, vitamine, minerali</a:t>
            </a:r>
          </a:p>
          <a:p>
            <a:pPr algn="just">
              <a:buFont typeface="Wingdings" pitchFamily="2" charset="2"/>
              <a:buChar char="Ø"/>
            </a:pPr>
            <a:endParaRPr lang="it-IT" b="1" dirty="0" smtClean="0">
              <a:solidFill>
                <a:srgbClr val="FFC000"/>
              </a:solidFill>
              <a:latin typeface="+mj-lt"/>
            </a:endParaRPr>
          </a:p>
          <a:p>
            <a:pPr marL="788988" lvl="2" algn="just">
              <a:buFont typeface="Wingdings" pitchFamily="2" charset="2"/>
              <a:buChar char="Ø"/>
            </a:pP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VERDURA</a:t>
            </a:r>
            <a:r>
              <a:rPr lang="it-IT" dirty="0" smtClean="0">
                <a:latin typeface="+mj-lt"/>
              </a:rPr>
              <a:t>: </a:t>
            </a:r>
            <a:r>
              <a:rPr lang="it-IT" b="1" i="1" u="sng" dirty="0" smtClean="0">
                <a:latin typeface="+mj-lt"/>
              </a:rPr>
              <a:t>5-10g di carboidrati, fibre.. </a:t>
            </a:r>
            <a:r>
              <a:rPr lang="it-IT" dirty="0" smtClean="0">
                <a:latin typeface="+mj-lt"/>
              </a:rPr>
              <a:t>           </a:t>
            </a:r>
            <a:r>
              <a:rPr lang="it-IT" dirty="0" smtClean="0"/>
              <a:t>      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821" y="3796088"/>
            <a:ext cx="4297479" cy="249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802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347</Words>
  <Application>Microsoft Office PowerPoint</Application>
  <PresentationFormat>Widescreen</PresentationFormat>
  <Paragraphs>78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Agency FB</vt:lpstr>
      <vt:lpstr>Arial</vt:lpstr>
      <vt:lpstr>Calibri</vt:lpstr>
      <vt:lpstr>Calibri Light</vt:lpstr>
      <vt:lpstr>Wingdings</vt:lpstr>
      <vt:lpstr>Tema di Office</vt:lpstr>
      <vt:lpstr>L’energia per la contrazione muscolare si ottiene attraverso 3 meccanismi fisiologici.</vt:lpstr>
      <vt:lpstr>Presentazione standard di PowerPoint</vt:lpstr>
      <vt:lpstr>Presentazione standard di PowerPoint</vt:lpstr>
      <vt:lpstr>Presentazione standard di PowerPoint</vt:lpstr>
      <vt:lpstr>DIETA E PRESTAZIONE</vt:lpstr>
      <vt:lpstr>UNA SUDDIVISIONE SEMPLICISSIMA E FLESSIBILE DEI MACRONUTRIENTI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L’energia per la contrazione muscolare si ottiene attraverso 3 meccanismi fisiologici.</dc:title>
  <dc:creator>Nazzareno Boldrini</dc:creator>
  <cp:lastModifiedBy>Nazzareno Boldrini</cp:lastModifiedBy>
  <cp:revision>4</cp:revision>
  <dcterms:created xsi:type="dcterms:W3CDTF">2020-12-15T10:26:52Z</dcterms:created>
  <dcterms:modified xsi:type="dcterms:W3CDTF">2020-12-15T10:53:48Z</dcterms:modified>
</cp:coreProperties>
</file>